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A2F"/>
    <a:srgbClr val="453E7A"/>
    <a:srgbClr val="4B3890"/>
    <a:srgbClr val="683791"/>
    <a:srgbClr val="A03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F5804-5C65-4552-B388-E14DE754E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E577A7-A4BA-4DD8-979C-FFFA75451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926CA9-F168-4255-B610-AE255096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5F66C6-5E29-48D7-BA14-D9C08EC8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9AC56-F82D-4692-A2D2-3C971485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71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FB2E68-FD81-4D7D-9CAF-F9F60590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B319D5-4CD5-4E22-A6BA-7FBB7300B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D5BC7-6A19-49ED-9228-6399760F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D8198F-2935-480F-A99A-30C797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EA4AF8-C0E5-4F45-878F-592A3DA4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58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99488E-9E0C-40BC-9B70-D1680EF44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B5AE76-9AE1-4594-8818-48FBC339B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8A988A-7CAC-48CC-97BE-54B5BFBC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BFC2DE-050D-4FEB-8C72-08916471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D01BC1-45D8-4515-A31C-72236F09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24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7A20F-B5B2-4CF0-9BBE-D0D494E5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6CB87-A04D-459E-B973-39FEE64D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543F6-DCCC-4D14-AB17-20007A3A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93BCE7-456C-444B-BC19-CDF49280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8B853D-E77B-473B-B2F7-8377FC32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880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CC3F7-EC64-4465-8927-4A979A8F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C07179-8F6C-4160-9AB4-D844B0A65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F0E04C-CE99-4C70-AB31-BB151434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FC77F-3FF9-41E6-9E3E-E9AE1F21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DABDBA-81F3-4FFF-93F3-8A1BC7A9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46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98EC7-EB7A-4D06-A67C-3FFA523D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41F55-D5D5-402B-B48E-84A1C956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EAF353-B3CE-4EF9-ACD2-FA411B6B0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DEE775-2D88-4402-AE3E-43C90D12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54D692-15D5-43B9-8239-71705081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29A9E-B332-4D49-97B5-CC0723ED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08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38184-E35A-4CC0-9BE2-AE8E5EAD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8F0AD4-FCDD-4929-AEB0-C5279206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2415FB-9B55-4D4F-BC8F-48DAFF277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688CC37-6F8B-409D-9F77-44EE5B293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0B6CD5-2CD8-4936-8534-60743A052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4C60F9-4CDE-4FE3-8F01-D570D05B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0EC2EF-2DBD-4D81-B990-A731D030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F12713-D966-488E-A025-B9F2BAA0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81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42CC4-222C-4E58-B224-C22815AF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8DB5F9-8098-4DC0-854A-FA02FEE3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DE834D-0351-4ADA-86A5-D22F7019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CD89D-361D-42A2-BDBC-AE7E3E60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04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DE45FC-E5E5-4BFE-B8F8-B96AC180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04C87D-566B-4717-BCF0-DCA83686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53A018-6C85-4260-9F92-60CA6FFE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20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89AB0-8322-4A54-8E19-A3474E9C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ACAFD3-7DFA-468D-A0CE-D35E3CAAA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47392D-5FB3-45CF-8F38-D15961D6A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469EB1-A611-4CA7-A85D-07A245F3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61077A-3074-4890-BAE4-C0347130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7BC3EE-E90D-4107-ABEA-FBFA2009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987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6C537-FC36-45ED-99E7-BF1E19DE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9467C6-397D-499D-808E-C425C3FA6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1A8D86-9054-4130-A622-BF9FF921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C6F0A5-1B70-4D38-A7BF-539AB18D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D27C91-5B22-41B9-B1B5-D1A5B8AB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8AEC4B-B5B6-4881-922C-6E228B87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39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5E18E-0782-4982-979F-5F0B4694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B1EB54-F4C2-4F97-A44F-81A21C89C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CD54F3-101D-4198-89E4-FBFA46D01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E0A20-ED46-4C42-A6FD-70B44A7F9B34}" type="datetimeFigureOut">
              <a:rPr lang="ru-RU" smtClean="0"/>
              <a:t>19.08.2025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3974B3-A239-4E62-92C5-3F2EBFC39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293E7-B76C-4E1E-AB00-FC371D5D1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C95D-08C5-4960-91C1-9237244284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10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FE3722-FBE2-4035-9AA2-DB24A071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43" y="1433102"/>
            <a:ext cx="8233342" cy="54864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10B9FB9-60EB-4EA1-A3B8-ACE1E924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54" y="-1354028"/>
            <a:ext cx="5309737" cy="5309737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E4CEA6C-DBF2-492C-AA86-DA8C61138FD0}"/>
              </a:ext>
            </a:extLst>
          </p:cNvPr>
          <p:cNvSpPr/>
          <p:nvPr/>
        </p:nvSpPr>
        <p:spPr>
          <a:xfrm>
            <a:off x="-566110" y="-176842"/>
            <a:ext cx="7211683" cy="7211683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AC527-2162-4759-A08D-FADF16E12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42487" y="2106248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Expertika</a:t>
            </a:r>
            <a:r>
              <a:rPr lang="en-US" sz="5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hnschrift SemiBold SemiConden" panose="020B0502040204020203" pitchFamily="34" charset="0"/>
              </a:rPr>
              <a:t>TalkTrack</a:t>
            </a:r>
            <a:endParaRPr lang="ru-RU" sz="5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7FFEF4-345C-4F80-855F-FC556B9A4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309" y="449384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Стратегическое преимущество 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Bahnschrift Light" panose="020B0502040204020203" pitchFamily="34" charset="0"/>
              </a:rPr>
              <a:t>в каждом совещании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192304-ED19-4F83-91BC-39417A63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29" y="2247276"/>
            <a:ext cx="2632632" cy="13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4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D3258B0-DF9B-4F33-9363-49B7C81E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63" y="4486920"/>
            <a:ext cx="3734213" cy="37342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513DB-3A71-4ACF-B2FB-EA48A098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72"/>
            <a:ext cx="10515600" cy="1108605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solidFill>
                  <a:srgbClr val="453E7A"/>
                </a:solidFill>
                <a:latin typeface="Bahnschrift" panose="020B0502040204020203" pitchFamily="34" charset="0"/>
              </a:rPr>
              <a:t>Каждое совещание без четкой фиксации – это не просто потеря времени, это прямой риск для бизнеса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1E90EC-63A2-412D-B9E4-61216337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523" y="1548250"/>
            <a:ext cx="1087191" cy="11149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66B119-F37E-4483-B8FB-9E4D67A9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17" y="1724588"/>
            <a:ext cx="1195166" cy="762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F1B6CC-D0C2-4BBB-93EA-2AD006DB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407" y="1575984"/>
            <a:ext cx="1087192" cy="108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2D7BD-CA61-414C-8DDA-AFD4225D9D33}"/>
              </a:ext>
            </a:extLst>
          </p:cNvPr>
          <p:cNvSpPr txBox="1"/>
          <p:nvPr/>
        </p:nvSpPr>
        <p:spPr>
          <a:xfrm>
            <a:off x="1018130" y="2808949"/>
            <a:ext cx="32388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Утрата стратегических идей</a:t>
            </a:r>
          </a:p>
          <a:p>
            <a:pPr algn="ctr"/>
            <a:endParaRPr lang="ru-RU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Ключевые моменты и гениальные идеи, не зафиксированные в момент их озвучивания, теряются безвозвратно, замедляя инновационное развитие компании.</a:t>
            </a: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0F7DB-FBA8-49A0-A43A-726CFD5FA34E}"/>
              </a:ext>
            </a:extLst>
          </p:cNvPr>
          <p:cNvSpPr txBox="1"/>
          <p:nvPr/>
        </p:nvSpPr>
        <p:spPr>
          <a:xfrm>
            <a:off x="4397283" y="2808949"/>
            <a:ext cx="339743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Решения без ответственности</a:t>
            </a:r>
          </a:p>
          <a:p>
            <a:pPr algn="ctr"/>
            <a:endParaRPr lang="ru-RU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Без точного протокола договоренности размываются, задачи остаются без исполнителей, а сроки срываются. Это приводит к снижению исполнительской дисциплины.</a:t>
            </a: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01C1E-5069-453A-96A4-6301C45E0473}"/>
              </a:ext>
            </a:extLst>
          </p:cNvPr>
          <p:cNvSpPr txBox="1"/>
          <p:nvPr/>
        </p:nvSpPr>
        <p:spPr>
          <a:xfrm>
            <a:off x="8154569" y="2808949"/>
            <a:ext cx="3238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Финансовые потери</a:t>
            </a:r>
          </a:p>
          <a:p>
            <a:pPr algn="ctr"/>
            <a:endParaRPr lang="ru-RU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Bahnschrift Light" panose="020B0502040204020203" pitchFamily="34" charset="0"/>
              </a:rPr>
              <a:t>Время руководителей — самый ценный актив. Повторные обсуждения, уточнения и споры о том, "что мы решили", напрямую конвертируются в финансовые издержки и упущенную выгоду.</a:t>
            </a:r>
          </a:p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E39FD6-2293-4D9E-8037-A1EF21520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91" y="5878599"/>
            <a:ext cx="1246546" cy="6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3F030326-9D92-4D01-BB19-A821025DF65A}"/>
              </a:ext>
            </a:extLst>
          </p:cNvPr>
          <p:cNvSpPr/>
          <p:nvPr/>
        </p:nvSpPr>
        <p:spPr>
          <a:xfrm flipH="1">
            <a:off x="7390864" y="-801737"/>
            <a:ext cx="6665383" cy="6665383"/>
          </a:xfrm>
          <a:prstGeom prst="ellipse">
            <a:avLst/>
          </a:prstGeom>
          <a:blipFill dpi="0" rotWithShape="1">
            <a:blip r:embed="rId2"/>
            <a:srcRect/>
            <a:tile tx="-111125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4C3D9D-1DFC-4953-9FA7-4B0B12A0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07" y="3132667"/>
            <a:ext cx="3725333" cy="3725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735CD-E4DD-418B-AC41-F2CD15D9A6E9}"/>
              </a:ext>
            </a:extLst>
          </p:cNvPr>
          <p:cNvSpPr txBox="1"/>
          <p:nvPr/>
        </p:nvSpPr>
        <p:spPr>
          <a:xfrm>
            <a:off x="2652104" y="519134"/>
            <a:ext cx="49701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rgbClr val="DD3A2F"/>
                </a:solidFill>
                <a:latin typeface="Bahnschrift" panose="020B0502040204020203" pitchFamily="34" charset="0"/>
              </a:rPr>
              <a:t>Expertika</a:t>
            </a:r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 </a:t>
            </a:r>
            <a:r>
              <a:rPr lang="ru-RU" dirty="0" err="1">
                <a:solidFill>
                  <a:srgbClr val="DD3A2F"/>
                </a:solidFill>
                <a:latin typeface="Bahnschrift" panose="020B0502040204020203" pitchFamily="34" charset="0"/>
              </a:rPr>
              <a:t>TalkTrack</a:t>
            </a:r>
            <a:endParaRPr lang="ru-RU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Это инновационное решение, которое фундаментально меняет подход к проведению совещаний.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50613-DF25-4B70-954E-CA82FBE6B59D}"/>
              </a:ext>
            </a:extLst>
          </p:cNvPr>
          <p:cNvSpPr txBox="1"/>
          <p:nvPr/>
        </p:nvSpPr>
        <p:spPr>
          <a:xfrm>
            <a:off x="1869552" y="2015828"/>
            <a:ext cx="49701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Автоматизация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Мы автоматизируем рутинные процессы фиксации и анализа, освобождая вашу команду для самого главного: стратегического мышления, живого обсуждения и принятия взвешенных решений.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5A992-3B56-4DFD-932A-ABB514854B80}"/>
              </a:ext>
            </a:extLst>
          </p:cNvPr>
          <p:cNvSpPr txBox="1"/>
          <p:nvPr/>
        </p:nvSpPr>
        <p:spPr>
          <a:xfrm>
            <a:off x="1080434" y="4004964"/>
            <a:ext cx="497013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Сохранение ресурсов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Перестаньте тратить ресурсы на составление протоколов. Сконцентрируйтесь на сути, в то время как наша система обеспечит безупречную точность и полноту итоговых документов.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57C286-F5D3-4FD1-B73A-AFF0AE759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1" y="5878599"/>
            <a:ext cx="1246546" cy="6267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92E03B-C8AD-4326-8CB6-4E4C644E0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303" y="418772"/>
            <a:ext cx="617843" cy="5272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AF535E-7DBF-49C3-B243-D5B9FA165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18" y="1925519"/>
            <a:ext cx="617843" cy="5272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1730CF-3D43-4B0F-A27E-751DC019F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1" y="3923973"/>
            <a:ext cx="617843" cy="5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0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8983A6-82EE-4E34-882A-EF03FBBE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5878599"/>
            <a:ext cx="1246546" cy="626742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AAAD179-337D-4FE2-B327-9C44415F17C7}"/>
              </a:ext>
            </a:extLst>
          </p:cNvPr>
          <p:cNvGrpSpPr/>
          <p:nvPr/>
        </p:nvGrpSpPr>
        <p:grpSpPr>
          <a:xfrm>
            <a:off x="1295215" y="452997"/>
            <a:ext cx="1504363" cy="1504363"/>
            <a:chOff x="1708737" y="1151067"/>
            <a:chExt cx="2692800" cy="26928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7FC60B95-5EB5-4AB7-8E9E-80DA541E9974}"/>
                </a:ext>
              </a:extLst>
            </p:cNvPr>
            <p:cNvSpPr/>
            <p:nvPr/>
          </p:nvSpPr>
          <p:spPr>
            <a:xfrm>
              <a:off x="1709137" y="1151467"/>
              <a:ext cx="2692400" cy="2692400"/>
            </a:xfrm>
            <a:prstGeom prst="ellipse">
              <a:avLst/>
            </a:prstGeom>
            <a:solidFill>
              <a:srgbClr val="DD3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Часть круга 6">
              <a:extLst>
                <a:ext uri="{FF2B5EF4-FFF2-40B4-BE49-F238E27FC236}">
                  <a16:creationId xmlns:a16="http://schemas.microsoft.com/office/drawing/2014/main" id="{7368CDB5-4DE8-49AA-89BF-41DB9DFEE1D7}"/>
                </a:ext>
              </a:extLst>
            </p:cNvPr>
            <p:cNvSpPr/>
            <p:nvPr/>
          </p:nvSpPr>
          <p:spPr>
            <a:xfrm>
              <a:off x="1708737" y="1151067"/>
              <a:ext cx="2692800" cy="2692800"/>
            </a:xfrm>
            <a:prstGeom prst="pie">
              <a:avLst>
                <a:gd name="adj1" fmla="val 16201151"/>
                <a:gd name="adj2" fmla="val 20747908"/>
              </a:avLst>
            </a:prstGeom>
            <a:solidFill>
              <a:srgbClr val="45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68107A0-8248-43AF-A528-280865D3B5D4}"/>
                </a:ext>
              </a:extLst>
            </p:cNvPr>
            <p:cNvSpPr/>
            <p:nvPr/>
          </p:nvSpPr>
          <p:spPr>
            <a:xfrm>
              <a:off x="2060303" y="1502633"/>
              <a:ext cx="1989667" cy="1989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932E09-A11B-4DB2-8683-80271EEE50E8}"/>
              </a:ext>
            </a:extLst>
          </p:cNvPr>
          <p:cNvSpPr txBox="1"/>
          <p:nvPr/>
        </p:nvSpPr>
        <p:spPr>
          <a:xfrm>
            <a:off x="716591" y="2153543"/>
            <a:ext cx="26616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Запись и </a:t>
            </a:r>
            <a:r>
              <a:rPr lang="ru-RU" dirty="0" err="1">
                <a:solidFill>
                  <a:srgbClr val="453E7A"/>
                </a:solidFill>
                <a:latin typeface="Bahnschrift" panose="020B0502040204020203" pitchFamily="34" charset="0"/>
              </a:rPr>
              <a:t>транскрибация</a:t>
            </a:r>
            <a:endParaRPr lang="ru-RU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endParaRPr lang="ru-RU" sz="1600" dirty="0">
              <a:latin typeface="Bahnschrift Ligh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Система фиксирует звук из любого источника (онлайн-конференция, микрофоны в переговорной) и мгновенно преобразует речь в текст.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758AA1C-9718-4A35-8B73-1E27DC12D29D}"/>
              </a:ext>
            </a:extLst>
          </p:cNvPr>
          <p:cNvGrpSpPr/>
          <p:nvPr/>
        </p:nvGrpSpPr>
        <p:grpSpPr>
          <a:xfrm>
            <a:off x="3956824" y="452997"/>
            <a:ext cx="1504363" cy="1504363"/>
            <a:chOff x="1708737" y="1151067"/>
            <a:chExt cx="2692800" cy="26928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BDCDDC7-A90D-451D-84DA-B92D98F1C643}"/>
                </a:ext>
              </a:extLst>
            </p:cNvPr>
            <p:cNvSpPr/>
            <p:nvPr/>
          </p:nvSpPr>
          <p:spPr>
            <a:xfrm>
              <a:off x="1709137" y="1151467"/>
              <a:ext cx="2692400" cy="2692400"/>
            </a:xfrm>
            <a:prstGeom prst="ellipse">
              <a:avLst/>
            </a:prstGeom>
            <a:solidFill>
              <a:srgbClr val="DD3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Часть круга 12">
              <a:extLst>
                <a:ext uri="{FF2B5EF4-FFF2-40B4-BE49-F238E27FC236}">
                  <a16:creationId xmlns:a16="http://schemas.microsoft.com/office/drawing/2014/main" id="{298BF8FC-659B-47F9-8CA5-E2BB44334F7F}"/>
                </a:ext>
              </a:extLst>
            </p:cNvPr>
            <p:cNvSpPr/>
            <p:nvPr/>
          </p:nvSpPr>
          <p:spPr>
            <a:xfrm>
              <a:off x="1708737" y="1151067"/>
              <a:ext cx="2692800" cy="2692800"/>
            </a:xfrm>
            <a:prstGeom prst="pie">
              <a:avLst>
                <a:gd name="adj1" fmla="val 16201151"/>
                <a:gd name="adj2" fmla="val 4150547"/>
              </a:avLst>
            </a:prstGeom>
            <a:solidFill>
              <a:srgbClr val="45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6FD495E-8613-4222-A6B4-64030198CCE1}"/>
                </a:ext>
              </a:extLst>
            </p:cNvPr>
            <p:cNvSpPr/>
            <p:nvPr/>
          </p:nvSpPr>
          <p:spPr>
            <a:xfrm>
              <a:off x="2060303" y="1502633"/>
              <a:ext cx="1989667" cy="1989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9CA6C7-28A6-4298-AF2C-9517DD07F5A7}"/>
              </a:ext>
            </a:extLst>
          </p:cNvPr>
          <p:cNvSpPr txBox="1"/>
          <p:nvPr/>
        </p:nvSpPr>
        <p:spPr>
          <a:xfrm>
            <a:off x="3378200" y="2153543"/>
            <a:ext cx="26616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Интеллектуальный анализ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Искусственный интеллект анализирует транскрипцию, выделяя ключевые темы, задачи, ответственных и сроки.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DBBB17A-E453-4F98-9FF3-C98D07478ACF}"/>
              </a:ext>
            </a:extLst>
          </p:cNvPr>
          <p:cNvGrpSpPr/>
          <p:nvPr/>
        </p:nvGrpSpPr>
        <p:grpSpPr>
          <a:xfrm>
            <a:off x="6618433" y="452997"/>
            <a:ext cx="1504363" cy="1504363"/>
            <a:chOff x="1708737" y="1151067"/>
            <a:chExt cx="2692800" cy="26928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B09D94AD-1E50-450F-8F57-C898DA29A9FB}"/>
                </a:ext>
              </a:extLst>
            </p:cNvPr>
            <p:cNvSpPr/>
            <p:nvPr/>
          </p:nvSpPr>
          <p:spPr>
            <a:xfrm>
              <a:off x="1709137" y="1151467"/>
              <a:ext cx="2692400" cy="2692400"/>
            </a:xfrm>
            <a:prstGeom prst="ellipse">
              <a:avLst/>
            </a:prstGeom>
            <a:solidFill>
              <a:srgbClr val="DD3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Часть круга 17">
              <a:extLst>
                <a:ext uri="{FF2B5EF4-FFF2-40B4-BE49-F238E27FC236}">
                  <a16:creationId xmlns:a16="http://schemas.microsoft.com/office/drawing/2014/main" id="{06BE62D5-D7AE-4214-AF5B-80BBE24D1106}"/>
                </a:ext>
              </a:extLst>
            </p:cNvPr>
            <p:cNvSpPr/>
            <p:nvPr/>
          </p:nvSpPr>
          <p:spPr>
            <a:xfrm>
              <a:off x="1708737" y="1151067"/>
              <a:ext cx="2692800" cy="2692800"/>
            </a:xfrm>
            <a:prstGeom prst="pie">
              <a:avLst>
                <a:gd name="adj1" fmla="val 16201151"/>
                <a:gd name="adj2" fmla="val 9359307"/>
              </a:avLst>
            </a:prstGeom>
            <a:solidFill>
              <a:srgbClr val="45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BD9F2042-4598-4976-B590-D7E758D08802}"/>
                </a:ext>
              </a:extLst>
            </p:cNvPr>
            <p:cNvSpPr/>
            <p:nvPr/>
          </p:nvSpPr>
          <p:spPr>
            <a:xfrm>
              <a:off x="2060303" y="1502633"/>
              <a:ext cx="1989667" cy="1989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A68D4C9-7C4F-4196-A867-A550F6FE5381}"/>
              </a:ext>
            </a:extLst>
          </p:cNvPr>
          <p:cNvSpPr txBox="1"/>
          <p:nvPr/>
        </p:nvSpPr>
        <p:spPr>
          <a:xfrm>
            <a:off x="6039809" y="2153543"/>
            <a:ext cx="26616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Подсказки в реальном времени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Виртуальный модератор отслеживает следование повестке, сигнализирует об отклонениях и помогает не упустить важные вопросы.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532D4F1-04BA-49C0-81AB-25D78236DEF6}"/>
              </a:ext>
            </a:extLst>
          </p:cNvPr>
          <p:cNvGrpSpPr/>
          <p:nvPr/>
        </p:nvGrpSpPr>
        <p:grpSpPr>
          <a:xfrm>
            <a:off x="9280042" y="452997"/>
            <a:ext cx="1504363" cy="1504363"/>
            <a:chOff x="1708737" y="1151067"/>
            <a:chExt cx="2692800" cy="2692800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C907BF3E-71C2-4D51-BF4B-56913E9916D3}"/>
                </a:ext>
              </a:extLst>
            </p:cNvPr>
            <p:cNvSpPr/>
            <p:nvPr/>
          </p:nvSpPr>
          <p:spPr>
            <a:xfrm>
              <a:off x="1709137" y="1151467"/>
              <a:ext cx="2692400" cy="2692400"/>
            </a:xfrm>
            <a:prstGeom prst="ellipse">
              <a:avLst/>
            </a:prstGeom>
            <a:solidFill>
              <a:srgbClr val="DD3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Часть круга 22">
              <a:extLst>
                <a:ext uri="{FF2B5EF4-FFF2-40B4-BE49-F238E27FC236}">
                  <a16:creationId xmlns:a16="http://schemas.microsoft.com/office/drawing/2014/main" id="{9CE5346E-541F-4843-9435-BBC4B78DE25D}"/>
                </a:ext>
              </a:extLst>
            </p:cNvPr>
            <p:cNvSpPr/>
            <p:nvPr/>
          </p:nvSpPr>
          <p:spPr>
            <a:xfrm>
              <a:off x="1708737" y="1151067"/>
              <a:ext cx="2692800" cy="2692800"/>
            </a:xfrm>
            <a:prstGeom prst="pie">
              <a:avLst>
                <a:gd name="adj1" fmla="val 16201151"/>
                <a:gd name="adj2" fmla="val 14397735"/>
              </a:avLst>
            </a:prstGeom>
            <a:solidFill>
              <a:srgbClr val="45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152AFF0E-55B4-4B06-9026-E7D6CC0658C8}"/>
                </a:ext>
              </a:extLst>
            </p:cNvPr>
            <p:cNvSpPr/>
            <p:nvPr/>
          </p:nvSpPr>
          <p:spPr>
            <a:xfrm>
              <a:off x="2060303" y="1502633"/>
              <a:ext cx="1989667" cy="1989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7644E60-F4AA-4D3A-AB3C-9F290EC514A8}"/>
              </a:ext>
            </a:extLst>
          </p:cNvPr>
          <p:cNvSpPr txBox="1"/>
          <p:nvPr/>
        </p:nvSpPr>
        <p:spPr>
          <a:xfrm>
            <a:off x="8701418" y="2153543"/>
            <a:ext cx="26616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Мгновенный отчет</a:t>
            </a:r>
          </a:p>
          <a:p>
            <a:pPr algn="ctr"/>
            <a:endParaRPr lang="ru-RU" sz="1600" dirty="0">
              <a:latin typeface="Bahnschrift Light" panose="020B0502040204020203" pitchFamily="34" charset="0"/>
            </a:endParaRPr>
          </a:p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Сразу после окончания встречи вы получаете готовый, структурированный и стилистически выверенный протокол.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F0D228-28EF-4E1D-B75F-FAF8EFB0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49" y="715135"/>
            <a:ext cx="927892" cy="98008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9835BB5-41F7-4BCD-99A0-8E2BECBC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267" y="914399"/>
            <a:ext cx="716710" cy="64538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858522-5151-4EDD-A6E8-28386B8AD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618" y="824793"/>
            <a:ext cx="752573" cy="77177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D4D36AF-AC8D-4759-B482-8002C8188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976" y="883095"/>
            <a:ext cx="676691" cy="67669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9627C55-142A-434B-AFA2-AF61209C8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353" y="4800421"/>
            <a:ext cx="1272941" cy="12729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7F4674E-569C-4198-9F14-3818B313A527}"/>
              </a:ext>
            </a:extLst>
          </p:cNvPr>
          <p:cNvSpPr txBox="1"/>
          <p:nvPr/>
        </p:nvSpPr>
        <p:spPr>
          <a:xfrm>
            <a:off x="4648082" y="4921365"/>
            <a:ext cx="482836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100% локальная установка</a:t>
            </a:r>
          </a:p>
          <a:p>
            <a:endParaRPr lang="ru-RU" sz="900" dirty="0"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Никаких облаков. Ваши данные никогда не покинут периметр вашей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25742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DEC4F9-BD16-4E35-9308-AF73BF34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1" y="5878599"/>
            <a:ext cx="1246546" cy="626742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2CC86047-5E21-4349-B075-9B1780711F23}"/>
              </a:ext>
            </a:extLst>
          </p:cNvPr>
          <p:cNvSpPr/>
          <p:nvPr/>
        </p:nvSpPr>
        <p:spPr>
          <a:xfrm>
            <a:off x="647404" y="428228"/>
            <a:ext cx="893141" cy="893141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F87604-493C-42D0-AFC4-6522F0874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43" y="535758"/>
            <a:ext cx="624518" cy="659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CD387-0BE2-430B-BDDA-1EFCAD2CBA5A}"/>
              </a:ext>
            </a:extLst>
          </p:cNvPr>
          <p:cNvSpPr txBox="1"/>
          <p:nvPr/>
        </p:nvSpPr>
        <p:spPr>
          <a:xfrm>
            <a:off x="1555800" y="352659"/>
            <a:ext cx="37654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Любой источник звука</a:t>
            </a:r>
          </a:p>
          <a:p>
            <a:endParaRPr lang="ru-RU" sz="1600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r>
              <a:rPr lang="ru-RU" sz="1600" dirty="0" err="1">
                <a:solidFill>
                  <a:srgbClr val="453E7A"/>
                </a:solidFill>
                <a:latin typeface="Bahnschrift" panose="020B0502040204020203" pitchFamily="34" charset="0"/>
              </a:rPr>
              <a:t>TalkTrack</a:t>
            </a: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 легко интегрируется с вашими рабочими процессами, принимая аудио из файлов, микрофонов, системных звуков или платформ видеоконференцсвязи.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42B84C-15E4-4CE8-9B81-484D314097C8}"/>
              </a:ext>
            </a:extLst>
          </p:cNvPr>
          <p:cNvSpPr/>
          <p:nvPr/>
        </p:nvSpPr>
        <p:spPr>
          <a:xfrm>
            <a:off x="10572624" y="452315"/>
            <a:ext cx="900386" cy="900386"/>
          </a:xfrm>
          <a:prstGeom prst="ellipse">
            <a:avLst/>
          </a:prstGeom>
          <a:solidFill>
            <a:srgbClr val="45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BEF90-2E00-4E0F-BBCA-73758136D403}"/>
              </a:ext>
            </a:extLst>
          </p:cNvPr>
          <p:cNvSpPr txBox="1"/>
          <p:nvPr/>
        </p:nvSpPr>
        <p:spPr>
          <a:xfrm>
            <a:off x="6123114" y="352658"/>
            <a:ext cx="44495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Очистка и структурирование</a:t>
            </a:r>
            <a:endParaRPr lang="ru-RU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pPr algn="r"/>
            <a:endParaRPr lang="ru-RU" sz="16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pPr algn="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В фоновом режиме </a:t>
            </a:r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ИИ</a:t>
            </a: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 очищает текст от слов-паразитов и пауз, восстанавливает логическую структуру диалога, превращая разговорную речь в качественный деловой документ.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9F14E6-E595-484B-98DB-CB82809FB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321" y="635012"/>
            <a:ext cx="534991" cy="534991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48BCB64B-58A4-42A6-8699-DBB50C33278D}"/>
              </a:ext>
            </a:extLst>
          </p:cNvPr>
          <p:cNvSpPr/>
          <p:nvPr/>
        </p:nvSpPr>
        <p:spPr>
          <a:xfrm>
            <a:off x="647404" y="2416361"/>
            <a:ext cx="894236" cy="894236"/>
          </a:xfrm>
          <a:prstGeom prst="ellipse">
            <a:avLst/>
          </a:prstGeom>
          <a:solidFill>
            <a:srgbClr val="45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3BE96-AC55-47FD-B948-F068FE27263E}"/>
              </a:ext>
            </a:extLst>
          </p:cNvPr>
          <p:cNvSpPr txBox="1"/>
          <p:nvPr/>
        </p:nvSpPr>
        <p:spPr>
          <a:xfrm>
            <a:off x="1555800" y="2356350"/>
            <a:ext cx="48227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Анализ по вашим правилам</a:t>
            </a:r>
            <a:endParaRPr lang="ru-RU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endParaRPr lang="ru-RU" sz="16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Система работает по заданным шаблонам. Вы можете настроить структуру отчета, список обязательных вопросов и ключевые маркеры для анализа, адаптируя </a:t>
            </a:r>
            <a:r>
              <a:rPr lang="ru-RU" sz="1600" dirty="0" err="1">
                <a:solidFill>
                  <a:srgbClr val="453E7A"/>
                </a:solidFill>
                <a:latin typeface="Bahnschrift" panose="020B0502040204020203" pitchFamily="34" charset="0"/>
              </a:rPr>
              <a:t>TalkTrack</a:t>
            </a: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 под любые типы встреч — от заседаний совета директоров до ежедневных планерок.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1E2E261-C676-4E5B-A1B5-043A0F54A3A9}"/>
              </a:ext>
            </a:extLst>
          </p:cNvPr>
          <p:cNvSpPr/>
          <p:nvPr/>
        </p:nvSpPr>
        <p:spPr>
          <a:xfrm>
            <a:off x="10572624" y="2457239"/>
            <a:ext cx="900386" cy="900386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86BAE-DE3C-4C7E-844F-0AAA624C806D}"/>
              </a:ext>
            </a:extLst>
          </p:cNvPr>
          <p:cNvSpPr txBox="1"/>
          <p:nvPr/>
        </p:nvSpPr>
        <p:spPr>
          <a:xfrm>
            <a:off x="6123113" y="2356349"/>
            <a:ext cx="44495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Интерактивный контроль</a:t>
            </a:r>
            <a:endParaRPr lang="ru-RU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pPr algn="r"/>
            <a:endParaRPr lang="ru-RU" sz="16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pPr algn="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Прямо в ходе встречи вы видите, какие темы из повестки уже обсуждены, где команда отклонилась от плана и какие вопросы требуют дополнительного внимания.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0C920AA-82B9-4472-B372-C336FF67C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5" y="2608947"/>
            <a:ext cx="763960" cy="50906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315CF3-D6F2-4F96-A232-EA8FCAC57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486" y="2629101"/>
            <a:ext cx="556661" cy="5566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AA9EBF-71EC-41CD-BEAA-6C7960C6916A}"/>
              </a:ext>
            </a:extLst>
          </p:cNvPr>
          <p:cNvSpPr txBox="1"/>
          <p:nvPr/>
        </p:nvSpPr>
        <p:spPr>
          <a:xfrm>
            <a:off x="2089199" y="4688225"/>
            <a:ext cx="8415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Результат — идеальный протокол</a:t>
            </a:r>
          </a:p>
          <a:p>
            <a:pPr algn="ctr"/>
            <a:endParaRPr lang="ru-RU" sz="16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Итоговый документ формируется автоматически. Он точен, полон и готов к рассылке участникам сразу после завершения совещания.</a:t>
            </a:r>
          </a:p>
        </p:txBody>
      </p:sp>
    </p:spTree>
    <p:extLst>
      <p:ext uri="{BB962C8B-B14F-4D97-AF65-F5344CB8AC3E}">
        <p14:creationId xmlns:p14="http://schemas.microsoft.com/office/powerpoint/2010/main" val="50993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28CC3066-B010-4D97-8CB1-4FE31928A53B}"/>
              </a:ext>
            </a:extLst>
          </p:cNvPr>
          <p:cNvSpPr/>
          <p:nvPr/>
        </p:nvSpPr>
        <p:spPr>
          <a:xfrm>
            <a:off x="-1828604" y="2629870"/>
            <a:ext cx="3248729" cy="3248729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78DE4-012C-468E-BAFB-623DA987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078" y="-2175165"/>
            <a:ext cx="6858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FBC73-1477-42A3-A4EC-C36561C7303B}"/>
              </a:ext>
            </a:extLst>
          </p:cNvPr>
          <p:cNvSpPr txBox="1">
            <a:spLocks/>
          </p:cNvSpPr>
          <p:nvPr/>
        </p:nvSpPr>
        <p:spPr>
          <a:xfrm>
            <a:off x="3864998" y="292868"/>
            <a:ext cx="6160059" cy="9558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453E7A"/>
                </a:solidFill>
                <a:latin typeface="Bahnschrift" panose="020B0502040204020203" pitchFamily="34" charset="0"/>
              </a:rPr>
              <a:t>Выгоды для вашего бизнеса: безопасность, эффективность, контроль</a:t>
            </a:r>
            <a:endParaRPr lang="ru-RU" sz="3200" dirty="0">
              <a:solidFill>
                <a:srgbClr val="453E7A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DD6CFE-02D4-42F1-AF2B-35C1D96B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1" y="5878599"/>
            <a:ext cx="1246546" cy="62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0C7C9-A5E3-45DA-B56F-0F9B3E141FC3}"/>
              </a:ext>
            </a:extLst>
          </p:cNvPr>
          <p:cNvSpPr txBox="1"/>
          <p:nvPr/>
        </p:nvSpPr>
        <p:spPr>
          <a:xfrm>
            <a:off x="3864998" y="1338719"/>
            <a:ext cx="3765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Абсолютная безопасность</a:t>
            </a:r>
          </a:p>
          <a:p>
            <a:endParaRPr lang="ru-RU" sz="1600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Полностью автономное решение, работающее в вашем закрытом контуре.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Никаких подключений к внешним API и облачным сервисам.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Идеально для компаний с высочайшими требованиями к информационной безопасности.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BF92F-2344-4170-A43D-BF0ECCC59C58}"/>
              </a:ext>
            </a:extLst>
          </p:cNvPr>
          <p:cNvSpPr txBox="1"/>
          <p:nvPr/>
        </p:nvSpPr>
        <p:spPr>
          <a:xfrm>
            <a:off x="7989498" y="1338719"/>
            <a:ext cx="37654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Что вы получаете</a:t>
            </a:r>
          </a:p>
          <a:p>
            <a:endParaRPr lang="ru-RU" sz="1600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Радикальное сокращение времени на подготовку протоколов и отчетов (до 90%).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Мгновенная обратная связь и контроль за ходом совещания.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Железная фиксация всех принятых решений и поставленных задач.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Повышение качества управленческих решений за счет полноты данных.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1DA95-5C56-4BAD-BDAE-128B18A314BF}"/>
              </a:ext>
            </a:extLst>
          </p:cNvPr>
          <p:cNvSpPr txBox="1"/>
          <p:nvPr/>
        </p:nvSpPr>
        <p:spPr>
          <a:xfrm>
            <a:off x="4532134" y="4767847"/>
            <a:ext cx="358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DD3A2F"/>
                </a:solidFill>
                <a:latin typeface="Bahnschrift" panose="020B0502040204020203" pitchFamily="34" charset="0"/>
              </a:rPr>
              <a:t>Кому это необходимо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EE2627-3A34-4CB6-A8F2-6CA21F9BA18A}"/>
              </a:ext>
            </a:extLst>
          </p:cNvPr>
          <p:cNvSpPr/>
          <p:nvPr/>
        </p:nvSpPr>
        <p:spPr>
          <a:xfrm>
            <a:off x="5403567" y="5242320"/>
            <a:ext cx="1842455" cy="4562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Руководителям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D22BC88-A544-4B6E-BAE5-4AE7C5180EC1}"/>
              </a:ext>
            </a:extLst>
          </p:cNvPr>
          <p:cNvSpPr/>
          <p:nvPr/>
        </p:nvSpPr>
        <p:spPr>
          <a:xfrm>
            <a:off x="3340522" y="5242320"/>
            <a:ext cx="1842455" cy="4562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Менеджерам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A47AF74-2D3E-45D9-A85B-9C729AD7AD91}"/>
              </a:ext>
            </a:extLst>
          </p:cNvPr>
          <p:cNvSpPr/>
          <p:nvPr/>
        </p:nvSpPr>
        <p:spPr>
          <a:xfrm>
            <a:off x="7466612" y="5242320"/>
            <a:ext cx="1842455" cy="4562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Ассистентам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77A8724-4A5C-4351-B195-26A5BD53E662}"/>
              </a:ext>
            </a:extLst>
          </p:cNvPr>
          <p:cNvSpPr/>
          <p:nvPr/>
        </p:nvSpPr>
        <p:spPr>
          <a:xfrm>
            <a:off x="4773755" y="5878599"/>
            <a:ext cx="3102078" cy="4562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453E7A"/>
                </a:solidFill>
                <a:latin typeface="Bahnschrift Light" panose="020B0502040204020203" pitchFamily="34" charset="0"/>
              </a:rPr>
              <a:t>Членам советов директоров</a:t>
            </a:r>
          </a:p>
        </p:txBody>
      </p:sp>
    </p:spTree>
    <p:extLst>
      <p:ext uri="{BB962C8B-B14F-4D97-AF65-F5344CB8AC3E}">
        <p14:creationId xmlns:p14="http://schemas.microsoft.com/office/powerpoint/2010/main" val="308322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17A100-5278-4275-BBE1-10E7D7D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93" y="-1431280"/>
            <a:ext cx="3734213" cy="37342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BFB22-A3EF-4430-AEC8-C6CBDAB0C51F}"/>
              </a:ext>
            </a:extLst>
          </p:cNvPr>
          <p:cNvSpPr txBox="1">
            <a:spLocks/>
          </p:cNvSpPr>
          <p:nvPr/>
        </p:nvSpPr>
        <p:spPr>
          <a:xfrm>
            <a:off x="-211666" y="150437"/>
            <a:ext cx="10515600" cy="11086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solidFill>
                  <a:srgbClr val="453E7A"/>
                </a:solidFill>
                <a:latin typeface="Bahnschrift" panose="020B0502040204020203" pitchFamily="34" charset="0"/>
              </a:rPr>
              <a:t>Примеры использования: </a:t>
            </a:r>
            <a:r>
              <a:rPr lang="en-US" sz="2400" dirty="0" err="1">
                <a:solidFill>
                  <a:srgbClr val="453E7A"/>
                </a:solidFill>
                <a:latin typeface="Bahnschrift" panose="020B0502040204020203" pitchFamily="34" charset="0"/>
              </a:rPr>
              <a:t>Expertika</a:t>
            </a:r>
            <a:r>
              <a:rPr lang="en-US" sz="2400" dirty="0">
                <a:solidFill>
                  <a:srgbClr val="453E7A"/>
                </a:solidFill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solidFill>
                  <a:srgbClr val="453E7A"/>
                </a:solidFill>
                <a:latin typeface="Bahnschrift" panose="020B0502040204020203" pitchFamily="34" charset="0"/>
              </a:rPr>
              <a:t>TalkTrack</a:t>
            </a:r>
            <a:r>
              <a:rPr lang="en-US" sz="2400" dirty="0">
                <a:solidFill>
                  <a:srgbClr val="453E7A"/>
                </a:solidFill>
                <a:latin typeface="Bahnschrift" panose="020B0502040204020203" pitchFamily="34" charset="0"/>
              </a:rPr>
              <a:t> </a:t>
            </a:r>
            <a:r>
              <a:rPr lang="ru-RU" sz="2400" dirty="0">
                <a:solidFill>
                  <a:srgbClr val="453E7A"/>
                </a:solidFill>
                <a:latin typeface="Bahnschrift" panose="020B0502040204020203" pitchFamily="34" charset="0"/>
              </a:rPr>
              <a:t>в действии</a:t>
            </a:r>
            <a:endParaRPr lang="ru-RU" sz="3200" dirty="0">
              <a:latin typeface="Bahnschrift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3598495-5810-4EC1-BC76-55E5CE804EAA}"/>
              </a:ext>
            </a:extLst>
          </p:cNvPr>
          <p:cNvSpPr/>
          <p:nvPr/>
        </p:nvSpPr>
        <p:spPr>
          <a:xfrm>
            <a:off x="405923" y="750739"/>
            <a:ext cx="1258741" cy="1258741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4273AA-726E-4F60-B255-210AA8201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3" y="832576"/>
            <a:ext cx="1026768" cy="1026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33FA7-7618-4268-8245-EEC73FA926BD}"/>
              </a:ext>
            </a:extLst>
          </p:cNvPr>
          <p:cNvSpPr txBox="1"/>
          <p:nvPr/>
        </p:nvSpPr>
        <p:spPr>
          <a:xfrm>
            <a:off x="381585" y="2146735"/>
            <a:ext cx="388667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Стратегическое совещание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ИИ-модератор в реальном времени отслеживает соответствие дискуссии повестке. Если обсуждение уходит в сторону, система подает деликатный сигнал председателю. При обсуждении сложного технического вопроса, выходящего за рамки компетенций присутствующих, </a:t>
            </a:r>
            <a:r>
              <a:rPr lang="ru-RU" sz="1200" dirty="0" err="1">
                <a:solidFill>
                  <a:srgbClr val="453E7A"/>
                </a:solidFill>
                <a:latin typeface="Bahnschrift Light" panose="020B0502040204020203" pitchFamily="34" charset="0"/>
              </a:rPr>
              <a:t>TalkTrack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предлагает вынести его в отдельную встречу и подсказывает, каких специалистов стоит на нее пригласить, анализируя их роли в предыдущих обсуждениях. Все принятые решения, поставленные задачи и ответственные лица фиксируются автоматически.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DD3A2F"/>
                </a:solidFill>
                <a:latin typeface="Bahnschrift" panose="020B0502040204020203" pitchFamily="34" charset="0"/>
              </a:rPr>
              <a:t>Результат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Готовый протокол совещания, сгенерированный по корпоративному шаблону сразу после его окончания. Задачи автоматически отправлены в </a:t>
            </a:r>
            <a:r>
              <a:rPr lang="ru-RU" sz="1200" dirty="0" err="1">
                <a:solidFill>
                  <a:srgbClr val="453E7A"/>
                </a:solidFill>
                <a:latin typeface="Bahnschrift Light" panose="020B0502040204020203" pitchFamily="34" charset="0"/>
              </a:rPr>
              <a:t>таск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-менеджер, а в календаре создан черновик новой встречи для обсуждения технического вопроса.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9DCF-1729-4BA8-8E70-2FD51F64B71B}"/>
              </a:ext>
            </a:extLst>
          </p:cNvPr>
          <p:cNvSpPr/>
          <p:nvPr/>
        </p:nvSpPr>
        <p:spPr>
          <a:xfrm>
            <a:off x="4320934" y="744979"/>
            <a:ext cx="1258741" cy="1258741"/>
          </a:xfrm>
          <a:prstGeom prst="ellipse">
            <a:avLst/>
          </a:prstGeom>
          <a:solidFill>
            <a:srgbClr val="45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5B6023-12BB-4CEC-8417-947D1E5DB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05" y="913964"/>
            <a:ext cx="880532" cy="880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8E39E-4461-4066-A2FA-88A1FEBE5FF7}"/>
              </a:ext>
            </a:extLst>
          </p:cNvPr>
          <p:cNvSpPr txBox="1"/>
          <p:nvPr/>
        </p:nvSpPr>
        <p:spPr>
          <a:xfrm>
            <a:off x="4292600" y="2146735"/>
            <a:ext cx="388667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Переговоры с клиентом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Система работает в режиме "суфлера" для менеджера. На экране в реальном времени отображается </a:t>
            </a:r>
            <a:r>
              <a:rPr lang="ru-RU" sz="1200" dirty="0" err="1">
                <a:solidFill>
                  <a:srgbClr val="453E7A"/>
                </a:solidFill>
                <a:latin typeface="Bahnschrift Light" panose="020B0502040204020203" pitchFamily="34" charset="0"/>
              </a:rPr>
              <a:t>чеклист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ключевых тем для обсуждения. ИИ-модератор отмечает уже раскрытые вопросы и подсвечивает те, которые важно не упустить. Анализируя реплики клиента, система выделяет его ключевые интересы, потребности и возражения, помогая менеджеру адаптировать презентацию на лету.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DD3A2F"/>
                </a:solidFill>
                <a:latin typeface="Bahnschrift" panose="020B0502040204020203" pitchFamily="34" charset="0"/>
              </a:rPr>
              <a:t>Результат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Подробный протокол встречи, в котором зафиксированы не только договоренности, но и все важные нюансы: "узкие места", особые пожелания и степень заинтересованности клиента. Этот документ становится идеальной базой для подготовки коммерческого предложения.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26965F6-669E-4FF3-A0FE-8EE530064489}"/>
              </a:ext>
            </a:extLst>
          </p:cNvPr>
          <p:cNvSpPr/>
          <p:nvPr/>
        </p:nvSpPr>
        <p:spPr>
          <a:xfrm>
            <a:off x="8179277" y="747859"/>
            <a:ext cx="1258741" cy="1258741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FE6AE0-022F-4516-B4C2-C2EC849C4E46}"/>
              </a:ext>
            </a:extLst>
          </p:cNvPr>
          <p:cNvSpPr txBox="1"/>
          <p:nvPr/>
        </p:nvSpPr>
        <p:spPr>
          <a:xfrm>
            <a:off x="8179277" y="2146735"/>
            <a:ext cx="38866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53E7A"/>
                </a:solidFill>
                <a:latin typeface="Bahnschrift" panose="020B0502040204020203" pitchFamily="34" charset="0"/>
              </a:rPr>
              <a:t>HR-</a:t>
            </a:r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собеседование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HR-менеджер ведет диалог, а система в реальном времени анализирует ответы кандидата. На основе анализа лексики, структуры речи и упоминания ключевых навыков, </a:t>
            </a:r>
            <a:r>
              <a:rPr lang="ru-RU" sz="1200" dirty="0" err="1">
                <a:solidFill>
                  <a:srgbClr val="453E7A"/>
                </a:solidFill>
                <a:latin typeface="Bahnschrift Light" panose="020B0502040204020203" pitchFamily="34" charset="0"/>
              </a:rPr>
              <a:t>TalkTrack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формирует предварительный портрет кандидата, его сильные стороны и возможные зоны риска. Система может подсказать уточняющие вопросы, чтобы глубже раскрыть ту или иную компетенцию.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DD3A2F"/>
                </a:solidFill>
                <a:latin typeface="Bahnschrift" panose="020B0502040204020203" pitchFamily="34" charset="0"/>
              </a:rPr>
              <a:t>Результат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Сразу после собеседования HR-менеджер получает структурированный отчет. В нем содержится не только транскрипция диалога, но и аналитическая сводка: оценка соответствия кандидата профилю должности, его ценностям и корпоративной культуре компании. Это позволяет принимать более объективные и обоснованные решения о найме.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1D5C360-5256-4E82-8A1A-AB857CE5F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77" y="902887"/>
            <a:ext cx="1258741" cy="8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03115-1790-4783-AD48-6E9AD5B9D867}"/>
              </a:ext>
            </a:extLst>
          </p:cNvPr>
          <p:cNvSpPr txBox="1">
            <a:spLocks/>
          </p:cNvSpPr>
          <p:nvPr/>
        </p:nvSpPr>
        <p:spPr>
          <a:xfrm>
            <a:off x="838200" y="235104"/>
            <a:ext cx="10515600" cy="5338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>
                <a:solidFill>
                  <a:srgbClr val="453E7A"/>
                </a:solidFill>
                <a:latin typeface="Bahnschrift" panose="020B0502040204020203" pitchFamily="34" charset="0"/>
              </a:rPr>
              <a:t>Заседания в законодательных и представительных органах власти</a:t>
            </a:r>
            <a:endParaRPr lang="en-US" sz="2400" dirty="0">
              <a:solidFill>
                <a:srgbClr val="453E7A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54BCB8-1E70-4A88-B1E7-85C5978CE706}"/>
              </a:ext>
            </a:extLst>
          </p:cNvPr>
          <p:cNvSpPr/>
          <p:nvPr/>
        </p:nvSpPr>
        <p:spPr>
          <a:xfrm>
            <a:off x="231825" y="919069"/>
            <a:ext cx="1258741" cy="1258741"/>
          </a:xfrm>
          <a:prstGeom prst="ellipse">
            <a:avLst/>
          </a:prstGeom>
          <a:solidFill>
            <a:srgbClr val="45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964F00-C82B-46DB-9C10-AE35B402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65" y="1000906"/>
            <a:ext cx="1026768" cy="1026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3F3B9-0932-4FEA-B70F-59D79ED08F86}"/>
              </a:ext>
            </a:extLst>
          </p:cNvPr>
          <p:cNvSpPr txBox="1"/>
          <p:nvPr/>
        </p:nvSpPr>
        <p:spPr>
          <a:xfrm>
            <a:off x="1608606" y="919069"/>
            <a:ext cx="8813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Задача:</a:t>
            </a:r>
            <a:r>
              <a:rPr lang="ru-RU" sz="1200" dirty="0">
                <a:solidFill>
                  <a:srgbClr val="453E7A"/>
                </a:solidFill>
                <a:latin typeface="Bahnschrift" panose="020B0502040204020203" pitchFamily="34" charset="0"/>
              </a:rPr>
              <a:t> </a:t>
            </a:r>
            <a:endParaRPr lang="en-US" sz="1200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endParaRPr lang="en-US" sz="1200" dirty="0">
              <a:solidFill>
                <a:srgbClr val="453E7A"/>
              </a:solidFill>
              <a:latin typeface="Bahnschrif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Обеспечить строгое соответствие регламенту, легитимность принимаемых решений и полную прозрачность деятельности для граждан и СМИ в ходе пленарных заседаний, работы комитетов и фракций. Минимизировать риски неточной интерпретации выступлений и гарантировать юридическую значимость итоговых документов.</a:t>
            </a:r>
            <a:endParaRPr lang="en-US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endParaRPr lang="en-US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Работа </a:t>
            </a:r>
            <a:r>
              <a:rPr lang="ru-RU" sz="1600" dirty="0" err="1">
                <a:solidFill>
                  <a:srgbClr val="453E7A"/>
                </a:solidFill>
                <a:latin typeface="Bahnschrift" panose="020B0502040204020203" pitchFamily="34" charset="0"/>
              </a:rPr>
              <a:t>TalkTrack</a:t>
            </a:r>
            <a:r>
              <a:rPr lang="ru-RU" sz="1600" dirty="0">
                <a:solidFill>
                  <a:srgbClr val="453E7A"/>
                </a:solidFill>
                <a:latin typeface="Bahnschrift" panose="020B0502040204020203" pitchFamily="34" charset="0"/>
              </a:rPr>
              <a:t>: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en-US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-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На пленарных заседаниях и сессиях советов депутатов: Система в реальном времени фиксирует каждое выступление с привязкой к спикеру, отслеживает соблюдение временного регламента и автоматически формирует детальную стенограмму. </a:t>
            </a:r>
            <a:r>
              <a:rPr lang="ru-RU" sz="1200" dirty="0" err="1">
                <a:solidFill>
                  <a:srgbClr val="453E7A"/>
                </a:solidFill>
                <a:latin typeface="Bahnschrift Light" panose="020B0502040204020203" pitchFamily="34" charset="0"/>
              </a:rPr>
              <a:t>TalkTrack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беспристрастно протоколирует результаты голосований, фиксирует наличие кворума и документирует все процедурные решения, создавая неоспоримую доказательную базу.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en-US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-</a:t>
            </a:r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 На заседаниях комитетов и фракций: Искусственный интеллект анализирует ход обсуждения законопроектов, поправок и инициатив. Система выделяет ключевые аргументы «за» и «против», фиксирует экспертные мнения, протоколирует принятые решения и автоматически формирует перечень поручений с указанием ответственных и сроков. Это позволяет сделать работу комитетов максимально предметной и эффективной.</a:t>
            </a:r>
            <a:endParaRPr lang="en-US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600" dirty="0">
                <a:solidFill>
                  <a:srgbClr val="DD3A2F"/>
                </a:solidFill>
                <a:latin typeface="Bahnschrift" panose="020B0502040204020203" pitchFamily="34" charset="0"/>
              </a:rPr>
              <a:t>Результат</a:t>
            </a:r>
          </a:p>
          <a:p>
            <a:endParaRPr lang="ru-RU" sz="12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  <a:p>
            <a:r>
              <a:rPr lang="ru-RU" sz="1200" dirty="0">
                <a:solidFill>
                  <a:srgbClr val="453E7A"/>
                </a:solidFill>
                <a:latin typeface="Bahnschrift Light" panose="020B0502040204020203" pitchFamily="34" charset="0"/>
              </a:rPr>
              <a:t>Сразу после окончания заседания формируется готовый, стилистически выверенный и юридически значимый протокол, соответствующий всем нормативным требованиям. Обеспечивается полная прозрачность работы органа власти, а готовые стенограммы и отчеты могут быть оперативно опубликованы на официальных ресурсах. Резко сокращаются трудозатраты аппарата на подготовку и согласование итоговых документов, исключается человеческий фактор и предвзятость.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984A14-FFCA-4C8A-90E0-9ACD1C46A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59" y="3747379"/>
            <a:ext cx="3725333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7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7C72F456-A869-42B4-AD12-A565191F4843}"/>
              </a:ext>
            </a:extLst>
          </p:cNvPr>
          <p:cNvSpPr/>
          <p:nvPr/>
        </p:nvSpPr>
        <p:spPr>
          <a:xfrm>
            <a:off x="-5032468" y="-2973062"/>
            <a:ext cx="6593849" cy="6593849"/>
          </a:xfrm>
          <a:prstGeom prst="ellipse">
            <a:avLst/>
          </a:prstGeom>
          <a:solidFill>
            <a:srgbClr val="DD3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D3346A-CEB7-4F9C-ADE2-B24188A3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091" y="442999"/>
            <a:ext cx="3328807" cy="16736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A3F48B-1952-4F37-95FE-5033E908A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407" y="2116666"/>
            <a:ext cx="5309737" cy="5309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C8F13-943B-4F65-905B-5E4CE42BC24B}"/>
              </a:ext>
            </a:extLst>
          </p:cNvPr>
          <p:cNvSpPr txBox="1"/>
          <p:nvPr/>
        </p:nvSpPr>
        <p:spPr>
          <a:xfrm>
            <a:off x="3910640" y="3479451"/>
            <a:ext cx="78557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453E7A"/>
                </a:solidFill>
                <a:latin typeface="Bahnschrift" panose="020B0502040204020203" pitchFamily="34" charset="0"/>
              </a:rPr>
              <a:t>Программный продукт </a:t>
            </a:r>
            <a:r>
              <a:rPr lang="ru-RU" sz="2000" dirty="0" err="1">
                <a:solidFill>
                  <a:srgbClr val="DD3A2F"/>
                </a:solidFill>
                <a:latin typeface="Bahnschrift" panose="020B0502040204020203" pitchFamily="34" charset="0"/>
              </a:rPr>
              <a:t>eXpertika</a:t>
            </a:r>
            <a:r>
              <a:rPr lang="ru-RU" sz="2000" dirty="0">
                <a:solidFill>
                  <a:srgbClr val="DD3A2F"/>
                </a:solidFill>
                <a:latin typeface="Bahnschrift" panose="020B0502040204020203" pitchFamily="34" charset="0"/>
              </a:rPr>
              <a:t> </a:t>
            </a:r>
            <a:r>
              <a:rPr lang="ru-RU" sz="2000" dirty="0" err="1">
                <a:solidFill>
                  <a:srgbClr val="DD3A2F"/>
                </a:solidFill>
                <a:latin typeface="Bahnschrift" panose="020B0502040204020203" pitchFamily="34" charset="0"/>
              </a:rPr>
              <a:t>TalkTrack</a:t>
            </a:r>
            <a:r>
              <a:rPr lang="ru-RU" sz="2000" dirty="0">
                <a:solidFill>
                  <a:srgbClr val="DD3A2F"/>
                </a:solidFill>
                <a:latin typeface="Bahnschrift" panose="020B0502040204020203" pitchFamily="34" charset="0"/>
              </a:rPr>
              <a:t> </a:t>
            </a:r>
            <a:endParaRPr lang="en-US" sz="2000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r>
              <a:rPr lang="ru-RU" sz="2000" dirty="0">
                <a:solidFill>
                  <a:srgbClr val="453E7A"/>
                </a:solidFill>
                <a:latin typeface="Bahnschrift" panose="020B0502040204020203" pitchFamily="34" charset="0"/>
              </a:rPr>
              <a:t>представлен аккредитованной ИТ-компанией </a:t>
            </a:r>
            <a:r>
              <a:rPr lang="ru-RU" sz="2000" dirty="0">
                <a:solidFill>
                  <a:srgbClr val="DD3A2F"/>
                </a:solidFill>
                <a:latin typeface="Bahnschrift" panose="020B0502040204020203" pitchFamily="34" charset="0"/>
              </a:rPr>
              <a:t>"НОРД" </a:t>
            </a:r>
            <a:endParaRPr lang="en-US" sz="2000" dirty="0">
              <a:solidFill>
                <a:srgbClr val="DD3A2F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(Решение</a:t>
            </a:r>
            <a:r>
              <a:rPr lang="en-US" dirty="0">
                <a:solidFill>
                  <a:srgbClr val="453E7A"/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rgbClr val="453E7A"/>
                </a:solidFill>
                <a:latin typeface="Bahnschrift" panose="020B0502040204020203" pitchFamily="34" charset="0"/>
              </a:rPr>
              <a:t>Министерства Цифрового Развития, Связи и Массовых Коммуникаций Российской Федерации № АО-20220412-4129326702-3).</a:t>
            </a:r>
            <a:endParaRPr lang="ru-RU" sz="1400" dirty="0">
              <a:solidFill>
                <a:srgbClr val="453E7A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564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1048</Words>
  <Application>Microsoft Office PowerPoint</Application>
  <PresentationFormat>Широкоэкранный</PresentationFormat>
  <Paragraphs>108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Bahnschrift</vt:lpstr>
      <vt:lpstr>Bahnschrift Light</vt:lpstr>
      <vt:lpstr>Bahnschrift SemiBold SemiConden</vt:lpstr>
      <vt:lpstr>Calibri</vt:lpstr>
      <vt:lpstr>Calibri Light</vt:lpstr>
      <vt:lpstr>Wingdings</vt:lpstr>
      <vt:lpstr>Тема Office</vt:lpstr>
      <vt:lpstr>Expertika TalkTrack</vt:lpstr>
      <vt:lpstr>Каждое совещание без четкой фиксации – это не просто потеря времени, это прямой риск для бизнеса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Expertika TalkTrack</dc:title>
  <dc:creator>zeammer@yandex.ru</dc:creator>
  <cp:lastModifiedBy>zeammer@yandex.ru</cp:lastModifiedBy>
  <cp:revision>47</cp:revision>
  <dcterms:created xsi:type="dcterms:W3CDTF">2025-08-14T10:28:03Z</dcterms:created>
  <dcterms:modified xsi:type="dcterms:W3CDTF">2025-08-19T13:22:40Z</dcterms:modified>
</cp:coreProperties>
</file>